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418C5-8352-467C-8F3A-AF3DFE60D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198CAC-DDF9-48AD-BAA8-B06A0D5F0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CA0E-A47D-4373-82A8-47FBC91BA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5A8B0-0212-4893-B346-06AE6E4F2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D1D15-F835-4E49-ACBE-1E036FD8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21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27BC-478D-404E-B0A1-8CECEE866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ABBA6C-BB4F-4807-94A7-0ADB54273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94506-79E9-4673-8EEF-164CB9E7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38B84-2033-4790-9755-38C418360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70A3E-5D43-4AED-B12D-29A7FCB8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29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940D0A-D49E-4777-82A2-2BFE99BDE1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77ED7-FD3A-46E1-9234-B85A266DC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FDDD7-62CE-4569-80E6-FCCA3AAB1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927A7-A786-4618-8E03-F73440552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BCA6F-8760-4A32-BCB7-31056BF93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0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1DEC8-F450-4E69-B606-BE4797571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19CBE-84C5-4CD8-AFA0-8C22E18D3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5FCE3-47B6-4C4A-9DF0-A9EAA8B9A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934CE-7B5D-46C0-8E51-385A450B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0F94A-CBFB-4919-B0BE-211ED5FA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9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7B6A-3AC4-4349-A970-1210B62E7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CEDD5-DB65-45C4-AFD1-61F528ADB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46387-4F7F-4EB3-BD06-D1A0E4C46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3C692-329E-4C4F-948C-8FDEC383B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A2B3C-C6B1-463C-ADDB-3DA40E13E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8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9D43-0CDD-417C-A10A-DD8654BB7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4529D-ED18-4602-857B-BFF0F5DA6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63525-0AD8-4BEF-BF5A-7ABC6642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60969-5DE2-415C-B7F1-C3903BFB6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21AD5-A886-4D86-8C5E-2BDE3F359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A1071-9BE1-470D-870B-2D38E478A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508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DF87-0D89-4231-BB4A-F4D7EC227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28F2F-0227-4028-BE16-29641CF8D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E7B34-93A8-49B8-9F35-DB215A4DF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905819-CB40-4C1A-9994-1BB451E846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7F74D4-FDA9-444B-B105-42DDAB4DAB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5801BF-557D-4E4C-B306-BD98C4A9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DE6486-FEE1-4234-AA55-F3BB7616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E6964A-1284-486B-AA3E-6181FC83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3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BFD4-4C33-4C09-A656-FE7560B4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AC9CEF-E3A0-44F8-BCA5-D83A448E8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68C0-1654-4BAF-8FDC-2A70C058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061B9-CD4C-4F5C-9111-E00C7C063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82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3DAF9-F208-4C72-AAD1-7DFE6650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E248EB-9F8A-4F09-92CA-A90D444AB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47CFC-5DA6-4F2E-B3E6-A1203FE8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6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E4806-B73C-4171-A8AE-29459152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EDB61-30F9-4DE7-87A2-6DAF35FDB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26631-EBF6-4500-A6A0-DCE00E5EA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5BF18-9AE1-4A70-A757-72C4337BA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8F35F-5281-46C1-9651-6F3BD5036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BEE941-4F7F-4632-9202-9476C9ED3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8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0F4F-8480-422E-AF01-E45D5DB4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39BE01-71EA-4B92-89EE-E9AC6497B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8FD25-6931-46BA-A858-1986BB201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C3E0B-E18F-4527-833F-9E332DD50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E0EE4-AF07-4009-ACCD-7185D9061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C4BCE-D479-4CB8-97D8-7BB9742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0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87507A-2B6A-4FE2-96F1-C9C9038AC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6453F-5701-4FC2-84DB-7A1744155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85D14-3F50-40A9-B3B3-6448071EAC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545C1-B651-4DF6-9725-B78C39407616}" type="datetimeFigureOut">
              <a:rPr lang="en-US" smtClean="0"/>
              <a:t>08-Dec-20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62522-A073-43A1-9439-1C5E668A2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007A3-54F4-46B7-854D-963B2EDCAF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B1CC5-C422-4F6A-A994-E336BFFF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061C6D-EF88-462D-932D-BE7E95E5BF4F}"/>
              </a:ext>
            </a:extLst>
          </p:cNvPr>
          <p:cNvSpPr txBox="1"/>
          <p:nvPr/>
        </p:nvSpPr>
        <p:spPr>
          <a:xfrm>
            <a:off x="1132112" y="3386297"/>
            <a:ext cx="48245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Security Challenges </a:t>
            </a:r>
          </a:p>
        </p:txBody>
      </p:sp>
    </p:spTree>
    <p:extLst>
      <p:ext uri="{BB962C8B-B14F-4D97-AF65-F5344CB8AC3E}">
        <p14:creationId xmlns:p14="http://schemas.microsoft.com/office/powerpoint/2010/main" val="1645713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7BB1E1-EDDA-4D51-9277-FF540C288281}"/>
              </a:ext>
            </a:extLst>
          </p:cNvPr>
          <p:cNvSpPr txBox="1"/>
          <p:nvPr/>
        </p:nvSpPr>
        <p:spPr>
          <a:xfrm>
            <a:off x="4737465" y="1092535"/>
            <a:ext cx="2002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Access control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411CF-7F29-422E-98CF-71361CB739CB}"/>
              </a:ext>
            </a:extLst>
          </p:cNvPr>
          <p:cNvSpPr txBox="1"/>
          <p:nvPr/>
        </p:nvSpPr>
        <p:spPr>
          <a:xfrm>
            <a:off x="1188720" y="2054921"/>
            <a:ext cx="9814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is a method of guaranteeing that users are who they say they are and that they have the appropriate access to data.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12E897-5228-4F49-9828-1FB1BB04C6FF}"/>
              </a:ext>
            </a:extLst>
          </p:cNvPr>
          <p:cNvSpPr/>
          <p:nvPr/>
        </p:nvSpPr>
        <p:spPr>
          <a:xfrm>
            <a:off x="587829" y="2978089"/>
            <a:ext cx="3564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solidFill>
                  <a:srgbClr val="1E2226"/>
                </a:solidFill>
                <a:effectLst/>
                <a:latin typeface="industry"/>
              </a:rPr>
              <a:t> Discretionary access control (DAC)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C5AF7-5CFB-40D2-A576-FFB1B920A795}"/>
              </a:ext>
            </a:extLst>
          </p:cNvPr>
          <p:cNvSpPr/>
          <p:nvPr/>
        </p:nvSpPr>
        <p:spPr>
          <a:xfrm>
            <a:off x="4311820" y="2991185"/>
            <a:ext cx="3298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solidFill>
                  <a:srgbClr val="1E2226"/>
                </a:solidFill>
                <a:effectLst/>
                <a:latin typeface="industry"/>
              </a:rPr>
              <a:t>Mandatory access control (MAC)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61ABD9-45ED-44E1-8887-90EB8D75591E}"/>
              </a:ext>
            </a:extLst>
          </p:cNvPr>
          <p:cNvSpPr/>
          <p:nvPr/>
        </p:nvSpPr>
        <p:spPr>
          <a:xfrm>
            <a:off x="8191671" y="2973767"/>
            <a:ext cx="3386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effectLst/>
                <a:latin typeface="industry"/>
              </a:rPr>
              <a:t>Role Based Access Control (RBAC)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3B52-07D2-4AE9-8460-9D8495A4044B}"/>
              </a:ext>
            </a:extLst>
          </p:cNvPr>
          <p:cNvSpPr/>
          <p:nvPr/>
        </p:nvSpPr>
        <p:spPr>
          <a:xfrm>
            <a:off x="705395" y="3777123"/>
            <a:ext cx="2856411" cy="923330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Keep Track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Secure Sensitive data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Reduce The risk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470115-7956-4618-B14A-7A1670CF9B2E}"/>
              </a:ext>
            </a:extLst>
          </p:cNvPr>
          <p:cNvSpPr/>
          <p:nvPr/>
        </p:nvSpPr>
        <p:spPr>
          <a:xfrm>
            <a:off x="4907280" y="40541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Access control is the selective restriction of access </a:t>
            </a:r>
          </a:p>
          <a:p>
            <a:r>
              <a:rPr lang="en-US" dirty="0"/>
              <a:t>to some kind of resource (a folder, a file, and a device).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3E1BEF1-5EC3-4856-84AD-9F03FD32FC50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5738950" y="1554200"/>
            <a:ext cx="0" cy="439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963EECC-8827-4ECF-B527-E2FC08699738}"/>
              </a:ext>
            </a:extLst>
          </p:cNvPr>
          <p:cNvCxnSpPr>
            <a:cxnSpLocks/>
          </p:cNvCxnSpPr>
          <p:nvPr/>
        </p:nvCxnSpPr>
        <p:spPr>
          <a:xfrm>
            <a:off x="5738950" y="2384766"/>
            <a:ext cx="0" cy="797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ket 17">
            <a:extLst>
              <a:ext uri="{FF2B5EF4-FFF2-40B4-BE49-F238E27FC236}">
                <a16:creationId xmlns:a16="http://schemas.microsoft.com/office/drawing/2014/main" id="{891E633D-C622-407C-82F4-8DB4796D65AC}"/>
              </a:ext>
            </a:extLst>
          </p:cNvPr>
          <p:cNvSpPr/>
          <p:nvPr/>
        </p:nvSpPr>
        <p:spPr>
          <a:xfrm rot="5400000">
            <a:off x="5865763" y="-1173088"/>
            <a:ext cx="338553" cy="783771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DC6D09-1CA2-45AB-B4CD-04658CDF4F2D}"/>
              </a:ext>
            </a:extLst>
          </p:cNvPr>
          <p:cNvCxnSpPr>
            <a:cxnSpLocks/>
          </p:cNvCxnSpPr>
          <p:nvPr/>
        </p:nvCxnSpPr>
        <p:spPr>
          <a:xfrm>
            <a:off x="5738950" y="2699167"/>
            <a:ext cx="0" cy="215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846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59425A-D604-4E75-AF0D-EBF1832257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3" t="20731" r="4685" b="22757"/>
          <a:stretch/>
        </p:blipFill>
        <p:spPr>
          <a:xfrm>
            <a:off x="853439" y="274320"/>
            <a:ext cx="5811521" cy="5252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DA4244-B73E-4410-B0A6-DDFF0141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508" y="1694179"/>
            <a:ext cx="433251" cy="88392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/>
              <a:t>C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B527B38-01E9-482A-AE2C-9B08FCC67022}"/>
              </a:ext>
            </a:extLst>
          </p:cNvPr>
          <p:cNvSpPr txBox="1">
            <a:spLocks/>
          </p:cNvSpPr>
          <p:nvPr/>
        </p:nvSpPr>
        <p:spPr>
          <a:xfrm>
            <a:off x="440508" y="3251199"/>
            <a:ext cx="433251" cy="883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I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31F63C5-30D6-4914-A902-F23BC7AF0562}"/>
              </a:ext>
            </a:extLst>
          </p:cNvPr>
          <p:cNvSpPr txBox="1">
            <a:spLocks/>
          </p:cNvSpPr>
          <p:nvPr/>
        </p:nvSpPr>
        <p:spPr>
          <a:xfrm>
            <a:off x="420188" y="4518660"/>
            <a:ext cx="433251" cy="883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D3BF4D-61DF-4D41-8912-47B4421C56B9}"/>
              </a:ext>
            </a:extLst>
          </p:cNvPr>
          <p:cNvSpPr/>
          <p:nvPr/>
        </p:nvSpPr>
        <p:spPr>
          <a:xfrm>
            <a:off x="2844992" y="1910833"/>
            <a:ext cx="17116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Confidentiality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FC7AD8-A6C7-4A99-BF96-9A7C7E2BAC68}"/>
              </a:ext>
            </a:extLst>
          </p:cNvPr>
          <p:cNvSpPr/>
          <p:nvPr/>
        </p:nvSpPr>
        <p:spPr>
          <a:xfrm>
            <a:off x="2964282" y="3493104"/>
            <a:ext cx="14373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spc="300" dirty="0">
                <a:solidFill>
                  <a:schemeClr val="bg1"/>
                </a:solidFill>
              </a:rPr>
              <a:t>Integrity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6777EA-531F-45D9-BA8A-E742F9D5BB32}"/>
              </a:ext>
            </a:extLst>
          </p:cNvPr>
          <p:cNvSpPr/>
          <p:nvPr/>
        </p:nvSpPr>
        <p:spPr>
          <a:xfrm>
            <a:off x="2720452" y="4684393"/>
            <a:ext cx="1925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spc="300" dirty="0">
                <a:solidFill>
                  <a:schemeClr val="bg1"/>
                </a:solidFill>
              </a:rPr>
              <a:t>Availability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A611B5-9B6B-4BF1-A4F7-E9D7399B2B8E}"/>
              </a:ext>
            </a:extLst>
          </p:cNvPr>
          <p:cNvSpPr/>
          <p:nvPr/>
        </p:nvSpPr>
        <p:spPr>
          <a:xfrm>
            <a:off x="420188" y="5877004"/>
            <a:ext cx="7301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spc="300" dirty="0">
                <a:solidFill>
                  <a:srgbClr val="6C6C6C"/>
                </a:solidFill>
                <a:effectLst/>
                <a:latin typeface="Arial" panose="020B0604020202020204" pitchFamily="34" charset="0"/>
              </a:rPr>
              <a:t>designed to guide policies for information security </a:t>
            </a:r>
            <a:endParaRPr lang="en-US" spc="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1280E7-968B-43C2-A14B-B075F107D145}"/>
              </a:ext>
            </a:extLst>
          </p:cNvPr>
          <p:cNvSpPr/>
          <p:nvPr/>
        </p:nvSpPr>
        <p:spPr>
          <a:xfrm>
            <a:off x="6540500" y="838229"/>
            <a:ext cx="2560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effectLst/>
              </a:rPr>
              <a:t>equivalent to </a:t>
            </a:r>
            <a:r>
              <a:rPr lang="en-US" sz="1600" b="0" i="0" u="sng" dirty="0">
                <a:effectLst/>
              </a:rPr>
              <a:t>privacy</a:t>
            </a:r>
            <a:r>
              <a:rPr lang="en-US" sz="1600" b="0" i="0" dirty="0">
                <a:effectLst/>
              </a:rPr>
              <a:t>. Measures undertaken to ensure confidentiality that are designed to prevent sensitive information from reaching the wrong people</a:t>
            </a: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AF6630-4059-4855-88E6-8DCAF54E5C05}"/>
              </a:ext>
            </a:extLst>
          </p:cNvPr>
          <p:cNvSpPr/>
          <p:nvPr/>
        </p:nvSpPr>
        <p:spPr>
          <a:xfrm>
            <a:off x="6540500" y="2834961"/>
            <a:ext cx="25603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/>
              <a:t>maintaining the accuracy, file permissions &amp; AC.</a:t>
            </a:r>
          </a:p>
          <a:p>
            <a:pPr algn="just"/>
            <a:r>
              <a:rPr lang="en-US" sz="1600" dirty="0"/>
              <a:t>ensure that data cannot be altered by unauthorized people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ABC02D-32F8-4BD1-940D-2C1779826223}"/>
              </a:ext>
            </a:extLst>
          </p:cNvPr>
          <p:cNvSpPr/>
          <p:nvPr/>
        </p:nvSpPr>
        <p:spPr>
          <a:xfrm>
            <a:off x="6611346" y="4258391"/>
            <a:ext cx="25603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maintaining all hardware,  upgrades, communication bandwidth, maintaining the backup server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C694C3-51AC-4DEB-B8BB-3E66CD1F30BE}"/>
              </a:ext>
            </a:extLst>
          </p:cNvPr>
          <p:cNvSpPr/>
          <p:nvPr/>
        </p:nvSpPr>
        <p:spPr>
          <a:xfrm>
            <a:off x="9263106" y="838229"/>
            <a:ext cx="271525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E2E2E"/>
                </a:solidFill>
                <a:effectLst/>
                <a:latin typeface="Truelove" panose="02000503000000000000" pitchFamily="50" charset="0"/>
              </a:rPr>
              <a:t>Data must be encrypted before it is outsourced, to protect it from malicious internal or external attacks.</a:t>
            </a:r>
            <a:endParaRPr lang="en-US" sz="1600" dirty="0">
              <a:latin typeface="Truelove" panose="02000503000000000000" pitchFamily="50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0493F3-AA5A-4634-8015-7F44CB925A11}"/>
              </a:ext>
            </a:extLst>
          </p:cNvPr>
          <p:cNvSpPr/>
          <p:nvPr/>
        </p:nvSpPr>
        <p:spPr>
          <a:xfrm>
            <a:off x="9304021" y="2928033"/>
            <a:ext cx="23494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E2E2E"/>
                </a:solidFill>
                <a:effectLst/>
                <a:latin typeface="Truelove" panose="02000503000000000000" pitchFamily="50" charset="0"/>
              </a:rPr>
              <a:t>Protect the data from the unauthorized insert, update, or delete. </a:t>
            </a:r>
            <a:endParaRPr lang="en-US" sz="1600" dirty="0">
              <a:latin typeface="Truelove" panose="02000503000000000000" pitchFamily="50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2E354C-B020-4E31-9DF9-F138E73CD9C0}"/>
              </a:ext>
            </a:extLst>
          </p:cNvPr>
          <p:cNvSpPr/>
          <p:nvPr/>
        </p:nvSpPr>
        <p:spPr>
          <a:xfrm>
            <a:off x="9273540" y="4340907"/>
            <a:ext cx="23393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E2E2E"/>
                </a:solidFill>
                <a:latin typeface="Truelove" panose="02000503000000000000" pitchFamily="50" charset="0"/>
              </a:rPr>
              <a:t>D</a:t>
            </a:r>
            <a:r>
              <a:rPr lang="en-US" sz="1600" b="0" i="0" dirty="0">
                <a:solidFill>
                  <a:srgbClr val="2E2E2E"/>
                </a:solidFill>
                <a:effectLst/>
                <a:latin typeface="Truelove" panose="02000503000000000000" pitchFamily="50" charset="0"/>
              </a:rPr>
              <a:t>ata in the cloud should be accessible to its users. DOS</a:t>
            </a:r>
            <a:endParaRPr lang="en-US" sz="1600" dirty="0">
              <a:latin typeface="Truelove" panose="02000503000000000000" pitchFamily="50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E67FA85-5D8B-4629-B213-59EA47408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28" y="5760091"/>
            <a:ext cx="548640" cy="548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78C9DF4-2BC4-4228-89D1-A81C0FE05F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859" y="5699731"/>
            <a:ext cx="640080" cy="640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6EB53A4-63B5-4E8E-AC8D-68A993D9C9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346" y="5741630"/>
            <a:ext cx="640080" cy="640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78B978-FFB9-4F5C-97C0-63600A210590}"/>
              </a:ext>
            </a:extLst>
          </p:cNvPr>
          <p:cNvCxnSpPr>
            <a:cxnSpLocks/>
          </p:cNvCxnSpPr>
          <p:nvPr/>
        </p:nvCxnSpPr>
        <p:spPr>
          <a:xfrm>
            <a:off x="9181826" y="909320"/>
            <a:ext cx="0" cy="101600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B65D922-FDB0-4B90-BD7C-6F356352F44D}"/>
              </a:ext>
            </a:extLst>
          </p:cNvPr>
          <p:cNvCxnSpPr>
            <a:cxnSpLocks/>
          </p:cNvCxnSpPr>
          <p:nvPr/>
        </p:nvCxnSpPr>
        <p:spPr>
          <a:xfrm>
            <a:off x="9189172" y="2929224"/>
            <a:ext cx="0" cy="101600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7195A3E-8D3E-434D-A23C-9D7AC61B2B5E}"/>
              </a:ext>
            </a:extLst>
          </p:cNvPr>
          <p:cNvCxnSpPr>
            <a:cxnSpLocks/>
          </p:cNvCxnSpPr>
          <p:nvPr/>
        </p:nvCxnSpPr>
        <p:spPr>
          <a:xfrm>
            <a:off x="9176746" y="4376420"/>
            <a:ext cx="0" cy="816949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637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50F9-7D67-41A8-A9C5-CF0E683E1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680"/>
            <a:ext cx="10515600" cy="863600"/>
          </a:xfrm>
        </p:spPr>
        <p:txBody>
          <a:bodyPr/>
          <a:lstStyle/>
          <a:p>
            <a:r>
              <a:rPr lang="en-US" dirty="0"/>
              <a:t>Essential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871DF-6026-4BFE-9C99-65A853EAD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5545"/>
            <a:ext cx="3489960" cy="48190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Insecurity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Internal Security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Separation of Duties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Least Privilege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C38038-4394-49C5-A78C-D142BC62149E}"/>
              </a:ext>
            </a:extLst>
          </p:cNvPr>
          <p:cNvSpPr/>
          <p:nvPr/>
        </p:nvSpPr>
        <p:spPr>
          <a:xfrm>
            <a:off x="1046480" y="1585575"/>
            <a:ext cx="75285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no matter what you do, and how much money you spend, you will never have a 100 percent secure environment.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2EFAF8-4AC9-40BC-9984-12949084B85A}"/>
              </a:ext>
            </a:extLst>
          </p:cNvPr>
          <p:cNvSpPr/>
          <p:nvPr/>
        </p:nvSpPr>
        <p:spPr>
          <a:xfrm>
            <a:off x="1046480" y="5816789"/>
            <a:ext cx="701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 any user, process, or system has all but only the permissions required to complete the assigned tasks.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2894AF-70CA-458E-A64A-BE4B8A71F3B4}"/>
              </a:ext>
            </a:extLst>
          </p:cNvPr>
          <p:cNvSpPr/>
          <p:nvPr/>
        </p:nvSpPr>
        <p:spPr>
          <a:xfrm>
            <a:off x="1046480" y="4487595"/>
            <a:ext cx="6918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basic idea of this principle is that completely trusting people could be unsafe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55BA33-ADD3-47F9-80E0-FC4C3C3C0122}"/>
              </a:ext>
            </a:extLst>
          </p:cNvPr>
          <p:cNvSpPr/>
          <p:nvPr/>
        </p:nvSpPr>
        <p:spPr>
          <a:xfrm>
            <a:off x="1046480" y="2964359"/>
            <a:ext cx="6918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system is defended by multiple layers of security, each one protecting it from a particular type of attack. </a:t>
            </a:r>
          </a:p>
        </p:txBody>
      </p:sp>
    </p:spTree>
    <p:extLst>
      <p:ext uri="{BB962C8B-B14F-4D97-AF65-F5344CB8AC3E}">
        <p14:creationId xmlns:p14="http://schemas.microsoft.com/office/powerpoint/2010/main" val="3757547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3924-CC25-4B94-89B5-2EF0EC86A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 least privileges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AC6D51-FBE8-40C6-A733-A815C2C80997}"/>
              </a:ext>
            </a:extLst>
          </p:cNvPr>
          <p:cNvSpPr/>
          <p:nvPr/>
        </p:nvSpPr>
        <p:spPr>
          <a:xfrm>
            <a:off x="838200" y="1375956"/>
            <a:ext cx="9697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effectLst/>
                <a:latin typeface="Work Sans"/>
              </a:rPr>
              <a:t>any user, program, or process should have only the bare minimum privileges necessary to perform its function. E.g.   a account created for pulling records from a database doesn’t need admin rights.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2A5BBD-CE3D-4C8B-8445-DF318DAE5A14}"/>
              </a:ext>
            </a:extLst>
          </p:cNvPr>
          <p:cNvSpPr/>
          <p:nvPr/>
        </p:nvSpPr>
        <p:spPr>
          <a:xfrm>
            <a:off x="5117652" y="932825"/>
            <a:ext cx="61345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Work Sans"/>
              </a:rPr>
              <a:t>allowing only enough access to perform the required job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8CF0E-01D1-488F-BA61-7CBBD547D6BE}"/>
              </a:ext>
            </a:extLst>
          </p:cNvPr>
          <p:cNvSpPr txBox="1"/>
          <p:nvPr/>
        </p:nvSpPr>
        <p:spPr>
          <a:xfrm>
            <a:off x="838200" y="2458145"/>
            <a:ext cx="241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Advantage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AAF9C4-C47D-4715-98E0-2C144C63F541}"/>
              </a:ext>
            </a:extLst>
          </p:cNvPr>
          <p:cNvSpPr/>
          <p:nvPr/>
        </p:nvSpPr>
        <p:spPr>
          <a:xfrm>
            <a:off x="462280" y="3114040"/>
            <a:ext cx="3733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D4D4D"/>
                </a:solidFill>
                <a:effectLst/>
                <a:latin typeface="Heebo"/>
              </a:rPr>
              <a:t>Monitor and track all network activity, including individual logins, system changes, and access requests. 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F4B9EB-AB0A-44D9-B8ED-57C68FDE9285}"/>
              </a:ext>
            </a:extLst>
          </p:cNvPr>
          <p:cNvSpPr/>
          <p:nvPr/>
        </p:nvSpPr>
        <p:spPr>
          <a:xfrm>
            <a:off x="462280" y="4200055"/>
            <a:ext cx="2844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D4D4D"/>
                </a:solidFill>
                <a:effectLst/>
                <a:latin typeface="Heebo"/>
              </a:rPr>
              <a:t>Identify and separate high-level system functions from lower-level functions.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826A82-1BC6-48EE-AEA3-C5D9C7DCFBB3}"/>
              </a:ext>
            </a:extLst>
          </p:cNvPr>
          <p:cNvSpPr/>
          <p:nvPr/>
        </p:nvSpPr>
        <p:spPr>
          <a:xfrm>
            <a:off x="462280" y="5453241"/>
            <a:ext cx="3556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44444"/>
                </a:solidFill>
                <a:effectLst/>
                <a:latin typeface="Source Sans Pro" panose="020B0503030403020204" pitchFamily="34" charset="0"/>
              </a:rPr>
              <a:t>narrows the scope of harm that can be caused by unwanted or unauthorized use of network privileges.</a:t>
            </a:r>
            <a:endParaRPr lang="en-US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83ED6C-1843-422F-A192-B430BCBBF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652" y="2089616"/>
            <a:ext cx="6484050" cy="440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02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373</Words>
  <Application>Microsoft Office PowerPoint</Application>
  <PresentationFormat>Widescreen</PresentationFormat>
  <Paragraphs>47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Heebo</vt:lpstr>
      <vt:lpstr>industry</vt:lpstr>
      <vt:lpstr>Source Sans Pro</vt:lpstr>
      <vt:lpstr>Truelove</vt:lpstr>
      <vt:lpstr>Work Sans</vt:lpstr>
      <vt:lpstr>Office Theme</vt:lpstr>
      <vt:lpstr>PowerPoint Presentation</vt:lpstr>
      <vt:lpstr>PowerPoint Presentation</vt:lpstr>
      <vt:lpstr>C</vt:lpstr>
      <vt:lpstr>Essential security</vt:lpstr>
      <vt:lpstr>PO least privileges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Unit:2</dc:title>
  <dc:creator>Nilesh</dc:creator>
  <cp:lastModifiedBy>Nilesh</cp:lastModifiedBy>
  <cp:revision>68</cp:revision>
  <dcterms:created xsi:type="dcterms:W3CDTF">2020-08-23T15:56:54Z</dcterms:created>
  <dcterms:modified xsi:type="dcterms:W3CDTF">2020-12-08T06:50:42Z</dcterms:modified>
</cp:coreProperties>
</file>

<file path=docProps/thumbnail.jpeg>
</file>